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7"/>
  </p:notesMasterIdLst>
  <p:sldIdLst>
    <p:sldId id="256" r:id="rId2"/>
    <p:sldId id="257" r:id="rId3"/>
    <p:sldId id="258" r:id="rId4"/>
    <p:sldId id="272" r:id="rId5"/>
    <p:sldId id="273" r:id="rId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1600"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EBBE4-721B-4AE6-9483-E394C1E7FA2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5CF551F-52A2-425F-8BAD-DF919746501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13C5193-9825-4404-8C47-5F23DA0411C3}" type="datetimeFigureOut">
              <a:rPr lang="en-US"/>
              <a:pPr>
                <a:defRPr/>
              </a:pPr>
              <a:t>8/27/2025</a:t>
            </a:fld>
            <a:endParaRPr lang="en-US" dirty="0"/>
          </a:p>
        </p:txBody>
      </p:sp>
      <p:sp>
        <p:nvSpPr>
          <p:cNvPr id="4" name="Slide Image Placeholder 3">
            <a:extLst>
              <a:ext uri="{FF2B5EF4-FFF2-40B4-BE49-F238E27FC236}">
                <a16:creationId xmlns:a16="http://schemas.microsoft.com/office/drawing/2014/main" id="{420549B8-5670-4AF0-9E93-C06C2645364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559B5F-E686-43ED-8E22-CE885BE8B3C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F59AAF-D57A-41BD-BD6E-092BC347E48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87E6A93-85E7-4762-8BBD-CA63EDF0E06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D5C8DB-37F8-41FF-8859-553273060B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5CA6828-F88E-44B6-857C-1B0E4442B6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1A928B-4DC9-4FAF-881C-46B266C1C4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B7ED1AA1-5168-48AD-9EE1-4C1BD07C8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3E13E5-CC5E-4336-AADF-5FA2D377FB0A}"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FCC60341-8C58-4397-983F-19408729E0A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62B953C6-23E1-439D-807A-F6FE92C9B31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a:extLst>
              <a:ext uri="{FF2B5EF4-FFF2-40B4-BE49-F238E27FC236}">
                <a16:creationId xmlns:a16="http://schemas.microsoft.com/office/drawing/2014/main" id="{43DD07C4-EFAF-40DC-B8CA-DE7DAFCA713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7B161BB-B09A-4336-AD23-F163D2F28255}" type="slidenum">
              <a:rPr lang="en-US" altLang="en-US">
                <a:latin typeface="Arial" panose="020B0604020202020204" pitchFamily="34" charset="0"/>
              </a:rPr>
              <a:pPr>
                <a:spcBef>
                  <a:spcPct val="0"/>
                </a:spcBef>
              </a:pPr>
              <a:t>5</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DCDA9EC3-32F8-4495-BA55-71484A2FC8A4}"/>
              </a:ext>
            </a:extLst>
          </p:cNvPr>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8A592399-7DCC-40E6-A1ED-B1FB13C240C3}"/>
              </a:ext>
            </a:extLst>
          </p:cNvPr>
          <p:cNvSpPr>
            <a:spLocks noChangeShapeType="1"/>
          </p:cNvSpPr>
          <p:nvPr/>
        </p:nvSpPr>
        <p:spPr bwMode="auto">
          <a:xfrm>
            <a:off x="1981200" y="3962400"/>
            <a:ext cx="6511925"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A310BAD6-0CAA-40A1-AE44-A985E8FBAC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401AD94-52B3-4553-AECD-4C09F4EBE299}"/>
              </a:ext>
            </a:extLst>
          </p:cNvPr>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28372DDD-660B-4813-B0AA-B3790727BF10}"/>
              </a:ext>
            </a:extLst>
          </p:cNvPr>
          <p:cNvSpPr>
            <a:spLocks noGrp="1" noChangeArrowheads="1"/>
          </p:cNvSpPr>
          <p:nvPr>
            <p:ph type="sldNum" sz="quarter" idx="12"/>
          </p:nvPr>
        </p:nvSpPr>
        <p:spPr/>
        <p:txBody>
          <a:bodyPr/>
          <a:lstStyle>
            <a:lvl1pPr>
              <a:defRPr/>
            </a:lvl1pPr>
          </a:lstStyle>
          <a:p>
            <a:pPr>
              <a:defRPr/>
            </a:pPr>
            <a:fld id="{3A662798-7B56-4762-A172-94E46CD95939}" type="slidenum">
              <a:rPr lang="en-US" altLang="en-US"/>
              <a:pPr>
                <a:defRPr/>
              </a:pPr>
              <a:t>‹#›</a:t>
            </a:fld>
            <a:endParaRPr lang="en-US" altLang="en-US"/>
          </a:p>
        </p:txBody>
      </p:sp>
    </p:spTree>
    <p:extLst>
      <p:ext uri="{BB962C8B-B14F-4D97-AF65-F5344CB8AC3E}">
        <p14:creationId xmlns:p14="http://schemas.microsoft.com/office/powerpoint/2010/main" val="394590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F29F9A-EB0D-4C83-BA63-46790CD90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8A78CB4-71C5-4304-A75B-EB951C38884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6635233-15A4-4ED2-8410-A7D4006D75FF}"/>
              </a:ext>
            </a:extLst>
          </p:cNvPr>
          <p:cNvSpPr>
            <a:spLocks noGrp="1" noChangeArrowheads="1"/>
          </p:cNvSpPr>
          <p:nvPr>
            <p:ph type="sldNum" sz="quarter" idx="12"/>
          </p:nvPr>
        </p:nvSpPr>
        <p:spPr>
          <a:ln/>
        </p:spPr>
        <p:txBody>
          <a:bodyPr/>
          <a:lstStyle>
            <a:lvl1pPr>
              <a:defRPr/>
            </a:lvl1pPr>
          </a:lstStyle>
          <a:p>
            <a:pPr>
              <a:defRPr/>
            </a:pPr>
            <a:fld id="{7ECC4F0E-8928-42A0-A242-B00C576060BB}" type="slidenum">
              <a:rPr lang="en-US" altLang="en-US"/>
              <a:pPr>
                <a:defRPr/>
              </a:pPr>
              <a:t>‹#›</a:t>
            </a:fld>
            <a:endParaRPr lang="en-US" altLang="en-US"/>
          </a:p>
        </p:txBody>
      </p:sp>
    </p:spTree>
    <p:extLst>
      <p:ext uri="{BB962C8B-B14F-4D97-AF65-F5344CB8AC3E}">
        <p14:creationId xmlns:p14="http://schemas.microsoft.com/office/powerpoint/2010/main" val="384131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0EA127-7BEB-49D4-AB27-2EE4FA7730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D1386F-FD0C-49BB-B832-D666FF832E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93B0D43-C488-45E4-9EF5-F3C4BFE363DE}"/>
              </a:ext>
            </a:extLst>
          </p:cNvPr>
          <p:cNvSpPr>
            <a:spLocks noGrp="1" noChangeArrowheads="1"/>
          </p:cNvSpPr>
          <p:nvPr>
            <p:ph type="sldNum" sz="quarter" idx="12"/>
          </p:nvPr>
        </p:nvSpPr>
        <p:spPr>
          <a:ln/>
        </p:spPr>
        <p:txBody>
          <a:bodyPr/>
          <a:lstStyle>
            <a:lvl1pPr>
              <a:defRPr/>
            </a:lvl1pPr>
          </a:lstStyle>
          <a:p>
            <a:pPr>
              <a:defRPr/>
            </a:pPr>
            <a:fld id="{D8F21C35-9438-469A-9D4D-154DE3887F62}" type="slidenum">
              <a:rPr lang="en-US" altLang="en-US"/>
              <a:pPr>
                <a:defRPr/>
              </a:pPr>
              <a:t>‹#›</a:t>
            </a:fld>
            <a:endParaRPr lang="en-US" altLang="en-US"/>
          </a:p>
        </p:txBody>
      </p:sp>
    </p:spTree>
    <p:extLst>
      <p:ext uri="{BB962C8B-B14F-4D97-AF65-F5344CB8AC3E}">
        <p14:creationId xmlns:p14="http://schemas.microsoft.com/office/powerpoint/2010/main" val="10556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67A144B-E46C-4E2D-B8DC-4D1DD500A91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1D0F773-F9C1-4EE0-9383-FAD1DBAFA5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B9BBF9D-0604-4E8C-9A8F-E573E4FD209D}"/>
              </a:ext>
            </a:extLst>
          </p:cNvPr>
          <p:cNvSpPr>
            <a:spLocks noGrp="1" noChangeArrowheads="1"/>
          </p:cNvSpPr>
          <p:nvPr>
            <p:ph type="sldNum" sz="quarter" idx="12"/>
          </p:nvPr>
        </p:nvSpPr>
        <p:spPr>
          <a:ln/>
        </p:spPr>
        <p:txBody>
          <a:bodyPr/>
          <a:lstStyle>
            <a:lvl1pPr>
              <a:defRPr/>
            </a:lvl1pPr>
          </a:lstStyle>
          <a:p>
            <a:pPr>
              <a:defRPr/>
            </a:pPr>
            <a:fld id="{D51AFE61-8780-460E-8E64-48B712E88F9C}" type="slidenum">
              <a:rPr lang="en-US" altLang="en-US"/>
              <a:pPr>
                <a:defRPr/>
              </a:pPr>
              <a:t>‹#›</a:t>
            </a:fld>
            <a:endParaRPr lang="en-US" altLang="en-US"/>
          </a:p>
        </p:txBody>
      </p:sp>
    </p:spTree>
    <p:extLst>
      <p:ext uri="{BB962C8B-B14F-4D97-AF65-F5344CB8AC3E}">
        <p14:creationId xmlns:p14="http://schemas.microsoft.com/office/powerpoint/2010/main" val="417867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EB57C6-B190-4A4C-88D0-840388711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A909B7-3E59-40E7-9BD4-0084889413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DA49B60-8DC9-421B-B9B0-B31A5EAD953E}"/>
              </a:ext>
            </a:extLst>
          </p:cNvPr>
          <p:cNvSpPr>
            <a:spLocks noGrp="1" noChangeArrowheads="1"/>
          </p:cNvSpPr>
          <p:nvPr>
            <p:ph type="sldNum" sz="quarter" idx="12"/>
          </p:nvPr>
        </p:nvSpPr>
        <p:spPr>
          <a:ln/>
        </p:spPr>
        <p:txBody>
          <a:bodyPr/>
          <a:lstStyle>
            <a:lvl1pPr>
              <a:defRPr/>
            </a:lvl1pPr>
          </a:lstStyle>
          <a:p>
            <a:pPr>
              <a:defRPr/>
            </a:pPr>
            <a:fld id="{C1E41A25-8047-4BAF-BE80-0D5C7F9B4DBA}" type="slidenum">
              <a:rPr lang="en-US" altLang="en-US"/>
              <a:pPr>
                <a:defRPr/>
              </a:pPr>
              <a:t>‹#›</a:t>
            </a:fld>
            <a:endParaRPr lang="en-US" altLang="en-US"/>
          </a:p>
        </p:txBody>
      </p:sp>
    </p:spTree>
    <p:extLst>
      <p:ext uri="{BB962C8B-B14F-4D97-AF65-F5344CB8AC3E}">
        <p14:creationId xmlns:p14="http://schemas.microsoft.com/office/powerpoint/2010/main" val="32049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EEF4B7-67FF-4358-8ED5-279C6835BD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96D5C3A-D20C-4F1E-8C22-E016F29CEF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89FB1B3-6AD8-4A0A-B349-8F039384CBAC}"/>
              </a:ext>
            </a:extLst>
          </p:cNvPr>
          <p:cNvSpPr>
            <a:spLocks noGrp="1" noChangeArrowheads="1"/>
          </p:cNvSpPr>
          <p:nvPr>
            <p:ph type="sldNum" sz="quarter" idx="12"/>
          </p:nvPr>
        </p:nvSpPr>
        <p:spPr>
          <a:ln/>
        </p:spPr>
        <p:txBody>
          <a:bodyPr/>
          <a:lstStyle>
            <a:lvl1pPr>
              <a:defRPr/>
            </a:lvl1pPr>
          </a:lstStyle>
          <a:p>
            <a:pPr>
              <a:defRPr/>
            </a:pPr>
            <a:fld id="{72249FDB-D74F-4866-853C-48D48567B93A}" type="slidenum">
              <a:rPr lang="en-US" altLang="en-US"/>
              <a:pPr>
                <a:defRPr/>
              </a:pPr>
              <a:t>‹#›</a:t>
            </a:fld>
            <a:endParaRPr lang="en-US" altLang="en-US"/>
          </a:p>
        </p:txBody>
      </p:sp>
    </p:spTree>
    <p:extLst>
      <p:ext uri="{BB962C8B-B14F-4D97-AF65-F5344CB8AC3E}">
        <p14:creationId xmlns:p14="http://schemas.microsoft.com/office/powerpoint/2010/main" val="128018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1FF680-4A8F-48EF-9212-27EDB8FE6F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B7BC7EB-927F-411E-B466-B0FA3D4433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9199F3-8361-40AD-84B3-5F6B370E7823}"/>
              </a:ext>
            </a:extLst>
          </p:cNvPr>
          <p:cNvSpPr>
            <a:spLocks noGrp="1" noChangeArrowheads="1"/>
          </p:cNvSpPr>
          <p:nvPr>
            <p:ph type="sldNum" sz="quarter" idx="12"/>
          </p:nvPr>
        </p:nvSpPr>
        <p:spPr>
          <a:ln/>
        </p:spPr>
        <p:txBody>
          <a:bodyPr/>
          <a:lstStyle>
            <a:lvl1pPr>
              <a:defRPr/>
            </a:lvl1pPr>
          </a:lstStyle>
          <a:p>
            <a:pPr>
              <a:defRPr/>
            </a:pPr>
            <a:fld id="{36911692-9AF5-40E0-B5F9-36D67095012A}" type="slidenum">
              <a:rPr lang="en-US" altLang="en-US"/>
              <a:pPr>
                <a:defRPr/>
              </a:pPr>
              <a:t>‹#›</a:t>
            </a:fld>
            <a:endParaRPr lang="en-US" altLang="en-US"/>
          </a:p>
        </p:txBody>
      </p:sp>
    </p:spTree>
    <p:extLst>
      <p:ext uri="{BB962C8B-B14F-4D97-AF65-F5344CB8AC3E}">
        <p14:creationId xmlns:p14="http://schemas.microsoft.com/office/powerpoint/2010/main" val="27217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C138CFF-0F0C-43E6-A783-9E911A31148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88FE0C8-FD8E-4E88-9EED-FC6913C099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61616B0-7FF5-4514-952A-BD94A48974BF}"/>
              </a:ext>
            </a:extLst>
          </p:cNvPr>
          <p:cNvSpPr>
            <a:spLocks noGrp="1" noChangeArrowheads="1"/>
          </p:cNvSpPr>
          <p:nvPr>
            <p:ph type="sldNum" sz="quarter" idx="12"/>
          </p:nvPr>
        </p:nvSpPr>
        <p:spPr>
          <a:ln/>
        </p:spPr>
        <p:txBody>
          <a:bodyPr/>
          <a:lstStyle>
            <a:lvl1pPr>
              <a:defRPr/>
            </a:lvl1pPr>
          </a:lstStyle>
          <a:p>
            <a:pPr>
              <a:defRPr/>
            </a:pPr>
            <a:fld id="{3F4ACB20-DE14-4968-ADB5-899C2B65918A}" type="slidenum">
              <a:rPr lang="en-US" altLang="en-US"/>
              <a:pPr>
                <a:defRPr/>
              </a:pPr>
              <a:t>‹#›</a:t>
            </a:fld>
            <a:endParaRPr lang="en-US" altLang="en-US"/>
          </a:p>
        </p:txBody>
      </p:sp>
    </p:spTree>
    <p:extLst>
      <p:ext uri="{BB962C8B-B14F-4D97-AF65-F5344CB8AC3E}">
        <p14:creationId xmlns:p14="http://schemas.microsoft.com/office/powerpoint/2010/main" val="104828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4522A2-2B6E-44F1-A498-A724ACB46D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B2D1F2E4-1983-4BFE-9E60-BD807C5EC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FD07D15-7B4A-4C7E-A4B2-977D0DB2FE34}"/>
              </a:ext>
            </a:extLst>
          </p:cNvPr>
          <p:cNvSpPr>
            <a:spLocks noGrp="1" noChangeArrowheads="1"/>
          </p:cNvSpPr>
          <p:nvPr>
            <p:ph type="sldNum" sz="quarter" idx="12"/>
          </p:nvPr>
        </p:nvSpPr>
        <p:spPr>
          <a:ln/>
        </p:spPr>
        <p:txBody>
          <a:bodyPr/>
          <a:lstStyle>
            <a:lvl1pPr>
              <a:defRPr/>
            </a:lvl1pPr>
          </a:lstStyle>
          <a:p>
            <a:pPr>
              <a:defRPr/>
            </a:pPr>
            <a:fld id="{215A53FD-BE34-4C14-91B3-D98496C391B9}" type="slidenum">
              <a:rPr lang="en-US" altLang="en-US"/>
              <a:pPr>
                <a:defRPr/>
              </a:pPr>
              <a:t>‹#›</a:t>
            </a:fld>
            <a:endParaRPr lang="en-US" altLang="en-US"/>
          </a:p>
        </p:txBody>
      </p:sp>
    </p:spTree>
    <p:extLst>
      <p:ext uri="{BB962C8B-B14F-4D97-AF65-F5344CB8AC3E}">
        <p14:creationId xmlns:p14="http://schemas.microsoft.com/office/powerpoint/2010/main" val="317559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2EAB2-3446-4468-80C4-1CF48E6FEB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6F41B4A-D02A-4329-83F2-C72E1F23F7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D47E3BB-E841-4C36-9430-1F7AEE082EE9}"/>
              </a:ext>
            </a:extLst>
          </p:cNvPr>
          <p:cNvSpPr>
            <a:spLocks noGrp="1" noChangeArrowheads="1"/>
          </p:cNvSpPr>
          <p:nvPr>
            <p:ph type="sldNum" sz="quarter" idx="12"/>
          </p:nvPr>
        </p:nvSpPr>
        <p:spPr>
          <a:ln/>
        </p:spPr>
        <p:txBody>
          <a:bodyPr/>
          <a:lstStyle>
            <a:lvl1pPr>
              <a:defRPr/>
            </a:lvl1pPr>
          </a:lstStyle>
          <a:p>
            <a:pPr>
              <a:defRPr/>
            </a:pPr>
            <a:fld id="{92694AE1-B5D5-46E7-9E92-9FC73DE5B1F9}" type="slidenum">
              <a:rPr lang="en-US" altLang="en-US"/>
              <a:pPr>
                <a:defRPr/>
              </a:pPr>
              <a:t>‹#›</a:t>
            </a:fld>
            <a:endParaRPr lang="en-US" altLang="en-US"/>
          </a:p>
        </p:txBody>
      </p:sp>
    </p:spTree>
    <p:extLst>
      <p:ext uri="{BB962C8B-B14F-4D97-AF65-F5344CB8AC3E}">
        <p14:creationId xmlns:p14="http://schemas.microsoft.com/office/powerpoint/2010/main" val="13461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DED409-07E0-46BB-904B-89C9D2893E9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67DF679-CE7B-48AF-8594-D8B7D70A9A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07B1767-D114-47FF-9DC4-3FCE8519DECE}"/>
              </a:ext>
            </a:extLst>
          </p:cNvPr>
          <p:cNvSpPr>
            <a:spLocks noGrp="1" noChangeArrowheads="1"/>
          </p:cNvSpPr>
          <p:nvPr>
            <p:ph type="sldNum" sz="quarter" idx="12"/>
          </p:nvPr>
        </p:nvSpPr>
        <p:spPr>
          <a:ln/>
        </p:spPr>
        <p:txBody>
          <a:bodyPr/>
          <a:lstStyle>
            <a:lvl1pPr>
              <a:defRPr/>
            </a:lvl1pPr>
          </a:lstStyle>
          <a:p>
            <a:pPr>
              <a:defRPr/>
            </a:pPr>
            <a:fld id="{304D1A95-98A5-4E50-8CC0-26A9A69C34F8}" type="slidenum">
              <a:rPr lang="en-US" altLang="en-US"/>
              <a:pPr>
                <a:defRPr/>
              </a:pPr>
              <a:t>‹#›</a:t>
            </a:fld>
            <a:endParaRPr lang="en-US" altLang="en-US"/>
          </a:p>
        </p:txBody>
      </p:sp>
    </p:spTree>
    <p:extLst>
      <p:ext uri="{BB962C8B-B14F-4D97-AF65-F5344CB8AC3E}">
        <p14:creationId xmlns:p14="http://schemas.microsoft.com/office/powerpoint/2010/main" val="1156002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D97469-2CE1-4A27-8765-56E6977C373A}"/>
              </a:ext>
            </a:extLst>
          </p:cNvPr>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D58CFB-9EEC-4FBB-B00B-210274E5BEDB}"/>
              </a:ext>
            </a:extLst>
          </p:cNvPr>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CB078780-1C7D-45B0-9044-4599CAF2A831}"/>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C7A9CD17-1602-4635-A2B5-8F623268F98C}"/>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8DC01966-5668-4516-9B68-FBCC0383E684}"/>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8C7DFC41-51B3-4AAC-B9B9-8A5165C658CD}" type="slidenum">
              <a:rPr lang="en-US" altLang="en-US"/>
              <a:pPr>
                <a:defRPr/>
              </a:pPr>
              <a:t>‹#›</a:t>
            </a:fld>
            <a:endParaRPr lang="en-US" altLang="en-US"/>
          </a:p>
        </p:txBody>
      </p:sp>
      <p:sp>
        <p:nvSpPr>
          <p:cNvPr id="1031" name="Freeform 7">
            <a:extLst>
              <a:ext uri="{FF2B5EF4-FFF2-40B4-BE49-F238E27FC236}">
                <a16:creationId xmlns:a16="http://schemas.microsoft.com/office/drawing/2014/main" id="{7120117D-0F32-42E1-A716-FE6813A877B3}"/>
              </a:ext>
            </a:extLst>
          </p:cNvPr>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46"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B2F531C-D4E4-434D-91BE-C1087EF36262}"/>
              </a:ext>
            </a:extLst>
          </p:cNvPr>
          <p:cNvSpPr>
            <a:spLocks noGrp="1" noChangeArrowheads="1"/>
          </p:cNvSpPr>
          <p:nvPr>
            <p:ph type="ctrTitle"/>
          </p:nvPr>
        </p:nvSpPr>
        <p:spPr/>
        <p:txBody>
          <a:bodyPr/>
          <a:lstStyle/>
          <a:p>
            <a:pPr eaLnBrk="1" hangingPunct="1"/>
            <a:r>
              <a:rPr lang="en-US" altLang="en-US" dirty="0"/>
              <a:t>Angel v. Murray</a:t>
            </a:r>
          </a:p>
        </p:txBody>
      </p:sp>
      <p:sp>
        <p:nvSpPr>
          <p:cNvPr id="4099" name="Rectangle 3">
            <a:extLst>
              <a:ext uri="{FF2B5EF4-FFF2-40B4-BE49-F238E27FC236}">
                <a16:creationId xmlns:a16="http://schemas.microsoft.com/office/drawing/2014/main" id="{C8FADFA6-2792-4A1D-BF22-64384BAC33E1}"/>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FF07C-5CF4-4803-BE16-43ABEE0CF37B}"/>
              </a:ext>
            </a:extLst>
          </p:cNvPr>
          <p:cNvSpPr>
            <a:spLocks noGrp="1"/>
          </p:cNvSpPr>
          <p:nvPr>
            <p:ph type="title"/>
          </p:nvPr>
        </p:nvSpPr>
        <p:spPr/>
        <p:txBody>
          <a:bodyPr/>
          <a:lstStyle/>
          <a:p>
            <a:r>
              <a:rPr lang="en-US" dirty="0"/>
              <a:t>Facts</a:t>
            </a:r>
          </a:p>
        </p:txBody>
      </p:sp>
      <p:sp>
        <p:nvSpPr>
          <p:cNvPr id="3" name="Content Placeholder 2">
            <a:extLst>
              <a:ext uri="{FF2B5EF4-FFF2-40B4-BE49-F238E27FC236}">
                <a16:creationId xmlns:a16="http://schemas.microsoft.com/office/drawing/2014/main" id="{99145005-AA19-4C67-A8D9-13C3575CB322}"/>
              </a:ext>
            </a:extLst>
          </p:cNvPr>
          <p:cNvSpPr>
            <a:spLocks noGrp="1"/>
          </p:cNvSpPr>
          <p:nvPr>
            <p:ph idx="1"/>
          </p:nvPr>
        </p:nvSpPr>
        <p:spPr/>
        <p:txBody>
          <a:bodyPr/>
          <a:lstStyle/>
          <a:p>
            <a:r>
              <a:rPr lang="en-US" sz="2500" dirty="0"/>
              <a:t>In March 1964, Maher and the city entered into a five-year contract for Maher to collect waste for $137,000. </a:t>
            </a:r>
          </a:p>
          <a:p>
            <a:r>
              <a:rPr lang="en-US" sz="2500" dirty="0"/>
              <a:t>In June 1967, “Maher requested an additional $ 10,000 per year from the city council because there had been a substantial increase in the cost of collection due to an </a:t>
            </a:r>
            <a:r>
              <a:rPr lang="en-US" sz="2500" i="1" dirty="0"/>
              <a:t>unexpected and unanticipated increase of 400 new dwelling units</a:t>
            </a:r>
            <a:r>
              <a:rPr lang="en-US" sz="2500" dirty="0"/>
              <a:t>. Maher's testimony, which is uncontradicted, indicates the 1964 contract had been predicated on the fact that since 1946 there had been an average increase of 20 to 25 new dwelling units per year.”</a:t>
            </a:r>
          </a:p>
          <a:p>
            <a:endParaRPr lang="en-US" dirty="0"/>
          </a:p>
        </p:txBody>
      </p:sp>
    </p:spTree>
    <p:extLst>
      <p:ext uri="{BB962C8B-B14F-4D97-AF65-F5344CB8AC3E}">
        <p14:creationId xmlns:p14="http://schemas.microsoft.com/office/powerpoint/2010/main" val="3855431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BE736-EC22-4102-8D50-37E94793AEE1}"/>
              </a:ext>
            </a:extLst>
          </p:cNvPr>
          <p:cNvSpPr>
            <a:spLocks noGrp="1"/>
          </p:cNvSpPr>
          <p:nvPr>
            <p:ph type="title"/>
          </p:nvPr>
        </p:nvSpPr>
        <p:spPr/>
        <p:txBody>
          <a:bodyPr/>
          <a:lstStyle/>
          <a:p>
            <a:r>
              <a:rPr lang="en-US" dirty="0"/>
              <a:t>Facts</a:t>
            </a:r>
          </a:p>
        </p:txBody>
      </p:sp>
      <p:sp>
        <p:nvSpPr>
          <p:cNvPr id="3" name="Content Placeholder 2">
            <a:extLst>
              <a:ext uri="{FF2B5EF4-FFF2-40B4-BE49-F238E27FC236}">
                <a16:creationId xmlns:a16="http://schemas.microsoft.com/office/drawing/2014/main" id="{D5C990A2-E6B3-4DF1-A511-771D70B3A10E}"/>
              </a:ext>
            </a:extLst>
          </p:cNvPr>
          <p:cNvSpPr>
            <a:spLocks noGrp="1"/>
          </p:cNvSpPr>
          <p:nvPr>
            <p:ph idx="1"/>
          </p:nvPr>
        </p:nvSpPr>
        <p:spPr/>
        <p:txBody>
          <a:bodyPr/>
          <a:lstStyle/>
          <a:p>
            <a:r>
              <a:rPr lang="en-US" sz="2400" dirty="0">
                <a:effectLst/>
                <a:ea typeface="Times New Roman" panose="02020603050405020304" pitchFamily="18" charset="0"/>
                <a:cs typeface="Arial" panose="020B0604020202020204" pitchFamily="34" charset="0"/>
              </a:rPr>
              <a:t>“After a public meeting of the city council where Maher explained in detail the reasons for his request and was questioned by members of the city council, the city council agreed to pay him an additional $ 10,000 for the year ending on June 30, 1968. Maher made a similar request again in June of 1968 for the same reasons, and the city council again agreed to pay an additional $10,000 for the year ending on June 30, 1969.”</a:t>
            </a:r>
          </a:p>
          <a:p>
            <a:r>
              <a:rPr lang="en-US" sz="2400" dirty="0">
                <a:ea typeface="Times New Roman" panose="02020603050405020304" pitchFamily="18" charset="0"/>
                <a:cs typeface="Arial" panose="020B0604020202020204" pitchFamily="34" charset="0"/>
              </a:rPr>
              <a:t>This is a key fact. Why?</a:t>
            </a:r>
            <a:endParaRPr lang="en-US" sz="2400" dirty="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351093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9B103-71B0-4CC7-893C-89FBF5BC048E}"/>
              </a:ext>
            </a:extLst>
          </p:cNvPr>
          <p:cNvSpPr>
            <a:spLocks noGrp="1"/>
          </p:cNvSpPr>
          <p:nvPr>
            <p:ph type="title"/>
          </p:nvPr>
        </p:nvSpPr>
        <p:spPr/>
        <p:txBody>
          <a:bodyPr/>
          <a:lstStyle/>
          <a:p>
            <a:r>
              <a:rPr lang="en-US"/>
              <a:t>Modern Law</a:t>
            </a:r>
          </a:p>
        </p:txBody>
      </p:sp>
      <p:sp>
        <p:nvSpPr>
          <p:cNvPr id="3" name="Content Placeholder 2">
            <a:extLst>
              <a:ext uri="{FF2B5EF4-FFF2-40B4-BE49-F238E27FC236}">
                <a16:creationId xmlns:a16="http://schemas.microsoft.com/office/drawing/2014/main" id="{7888D140-9E82-40FB-9231-BA68F4001B0C}"/>
              </a:ext>
            </a:extLst>
          </p:cNvPr>
          <p:cNvSpPr>
            <a:spLocks noGrp="1"/>
          </p:cNvSpPr>
          <p:nvPr>
            <p:ph idx="1"/>
          </p:nvPr>
        </p:nvSpPr>
        <p:spPr>
          <a:xfrm>
            <a:off x="457200" y="1600200"/>
            <a:ext cx="8229600" cy="4876800"/>
          </a:xfrm>
        </p:spPr>
        <p:txBody>
          <a:bodyPr/>
          <a:lstStyle/>
          <a:p>
            <a:r>
              <a:rPr lang="en-US" sz="2800" dirty="0">
                <a:ea typeface="Times New Roman" panose="02020603050405020304" pitchFamily="18" charset="0"/>
                <a:cs typeface="Verdana" panose="020B0604030504040204" pitchFamily="34" charset="0"/>
              </a:rPr>
              <a:t>UCC 2-209</a:t>
            </a:r>
            <a:endParaRPr lang="en-US" sz="2800" dirty="0">
              <a:effectLst/>
              <a:ea typeface="Times New Roman" panose="02020603050405020304" pitchFamily="18" charset="0"/>
              <a:cs typeface="Verdana" panose="020B0604030504040204" pitchFamily="34" charset="0"/>
            </a:endParaRPr>
          </a:p>
          <a:p>
            <a:pPr marL="679450" lvl="2">
              <a:spcBef>
                <a:spcPts val="0"/>
              </a:spcBef>
              <a:spcAft>
                <a:spcPts val="0"/>
              </a:spcAft>
            </a:pPr>
            <a:r>
              <a:rPr lang="en-US" sz="2400" dirty="0">
                <a:effectLst/>
                <a:ea typeface="Times New Roman" panose="02020603050405020304" pitchFamily="18" charset="0"/>
              </a:rPr>
              <a:t>A modification of a contract is binding without consideration.</a:t>
            </a:r>
          </a:p>
          <a:p>
            <a:pPr marL="996950" lvl="3">
              <a:spcBef>
                <a:spcPts val="0"/>
              </a:spcBef>
              <a:spcAft>
                <a:spcPts val="0"/>
              </a:spcAft>
            </a:pPr>
            <a:r>
              <a:rPr lang="en-US" sz="2400" dirty="0">
                <a:effectLst/>
                <a:ea typeface="Times New Roman" panose="02020603050405020304" pitchFamily="18" charset="0"/>
              </a:rPr>
              <a:t>Official comment:  the modification must be sought in good faith and for commercially reasonable purposes.</a:t>
            </a:r>
          </a:p>
          <a:p>
            <a:pPr marL="996950" lvl="3">
              <a:spcBef>
                <a:spcPts val="0"/>
              </a:spcBef>
              <a:spcAft>
                <a:spcPts val="0"/>
              </a:spcAft>
            </a:pPr>
            <a:endParaRPr lang="en-US" sz="2400" dirty="0">
              <a:effectLst/>
              <a:ea typeface="Times New Roman" panose="02020603050405020304" pitchFamily="18" charset="0"/>
            </a:endParaRPr>
          </a:p>
          <a:p>
            <a:pPr marL="0">
              <a:spcBef>
                <a:spcPts val="0"/>
              </a:spcBef>
              <a:spcAft>
                <a:spcPts val="0"/>
              </a:spcAft>
            </a:pPr>
            <a:r>
              <a:rPr lang="en-US" sz="2800" i="1" dirty="0">
                <a:effectLst/>
                <a:ea typeface="Times New Roman" panose="02020603050405020304" pitchFamily="18" charset="0"/>
              </a:rPr>
              <a:t>Restatement (Second) Contracts</a:t>
            </a:r>
            <a:r>
              <a:rPr lang="en-US" sz="2800" dirty="0">
                <a:effectLst/>
                <a:ea typeface="Times New Roman" panose="02020603050405020304" pitchFamily="18" charset="0"/>
              </a:rPr>
              <a:t>, Section 89.</a:t>
            </a:r>
          </a:p>
          <a:p>
            <a:pPr marL="0">
              <a:spcBef>
                <a:spcPts val="0"/>
              </a:spcBef>
              <a:spcAft>
                <a:spcPts val="0"/>
              </a:spcAft>
            </a:pPr>
            <a:endParaRPr lang="en-US" sz="1800" dirty="0">
              <a:latin typeface="Verdana" panose="020B0604030504040204" pitchFamily="34" charset="0"/>
              <a:ea typeface="Times New Roman" panose="02020603050405020304" pitchFamily="18" charset="0"/>
            </a:endParaRPr>
          </a:p>
          <a:p>
            <a:pPr marL="679450" lvl="2">
              <a:spcBef>
                <a:spcPts val="0"/>
              </a:spcBef>
              <a:spcAft>
                <a:spcPts val="0"/>
              </a:spcAft>
            </a:pPr>
            <a:r>
              <a:rPr lang="en-US" sz="2400" dirty="0">
                <a:effectLst/>
                <a:latin typeface="Verdana" panose="020B0604030504040204" pitchFamily="34" charset="0"/>
                <a:ea typeface="Times New Roman" panose="02020603050405020304" pitchFamily="18" charset="0"/>
              </a:rPr>
              <a:t>A modification of a contract is binding “if the modification is fair and equitable in view of circumstances not anticipated by the parties when the contract was made.”</a:t>
            </a:r>
            <a:endParaRPr lang="en-US" sz="5400" dirty="0"/>
          </a:p>
        </p:txBody>
      </p:sp>
    </p:spTree>
    <p:extLst>
      <p:ext uri="{BB962C8B-B14F-4D97-AF65-F5344CB8AC3E}">
        <p14:creationId xmlns:p14="http://schemas.microsoft.com/office/powerpoint/2010/main" val="4023295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39BE499-54B6-402A-8A86-A161284D6898}"/>
              </a:ext>
            </a:extLst>
          </p:cNvPr>
          <p:cNvSpPr/>
          <p:nvPr/>
        </p:nvSpPr>
        <p:spPr>
          <a:xfrm>
            <a:off x="304800" y="990600"/>
            <a:ext cx="8534400" cy="34147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2" name="Text Box 4">
            <a:extLst>
              <a:ext uri="{FF2B5EF4-FFF2-40B4-BE49-F238E27FC236}">
                <a16:creationId xmlns:a16="http://schemas.microsoft.com/office/drawing/2014/main" id="{26AC52ED-CC49-4581-A552-64233488A7B0}"/>
              </a:ext>
            </a:extLst>
          </p:cNvPr>
          <p:cNvSpPr txBox="1">
            <a:spLocks noChangeArrowheads="1"/>
          </p:cNvSpPr>
          <p:nvPr/>
        </p:nvSpPr>
        <p:spPr bwMode="auto">
          <a:xfrm>
            <a:off x="304800" y="609600"/>
            <a:ext cx="8534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t>Did the </a:t>
            </a:r>
            <a:r>
              <a:rPr lang="en-US" altLang="en-US" sz="1800" b="1" i="1"/>
              <a:t>promisor</a:t>
            </a:r>
            <a:r>
              <a:rPr lang="en-US" altLang="en-US" sz="1800" b="1"/>
              <a:t> make the promise in order to get a promise or performance in return?</a:t>
            </a:r>
          </a:p>
        </p:txBody>
      </p:sp>
      <p:sp>
        <p:nvSpPr>
          <p:cNvPr id="5123" name="Line 5">
            <a:extLst>
              <a:ext uri="{FF2B5EF4-FFF2-40B4-BE49-F238E27FC236}">
                <a16:creationId xmlns:a16="http://schemas.microsoft.com/office/drawing/2014/main" id="{D38AC5E7-CCF4-42D6-871C-522B5A7D6943}"/>
              </a:ext>
            </a:extLst>
          </p:cNvPr>
          <p:cNvSpPr>
            <a:spLocks noChangeShapeType="1"/>
          </p:cNvSpPr>
          <p:nvPr/>
        </p:nvSpPr>
        <p:spPr bwMode="auto">
          <a:xfrm>
            <a:off x="5715000" y="1143000"/>
            <a:ext cx="8382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24" name="Line 6">
            <a:extLst>
              <a:ext uri="{FF2B5EF4-FFF2-40B4-BE49-F238E27FC236}">
                <a16:creationId xmlns:a16="http://schemas.microsoft.com/office/drawing/2014/main" id="{2C71D333-2F5A-42FA-B90C-B32AAD0177D5}"/>
              </a:ext>
            </a:extLst>
          </p:cNvPr>
          <p:cNvSpPr>
            <a:spLocks noChangeShapeType="1"/>
          </p:cNvSpPr>
          <p:nvPr/>
        </p:nvSpPr>
        <p:spPr bwMode="auto">
          <a:xfrm flipH="1">
            <a:off x="3276600" y="1143000"/>
            <a:ext cx="6858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25" name="Text Box 7">
            <a:extLst>
              <a:ext uri="{FF2B5EF4-FFF2-40B4-BE49-F238E27FC236}">
                <a16:creationId xmlns:a16="http://schemas.microsoft.com/office/drawing/2014/main" id="{5F111192-7425-4C05-9F54-D7D0A9CF8002}"/>
              </a:ext>
            </a:extLst>
          </p:cNvPr>
          <p:cNvSpPr txBox="1">
            <a:spLocks noChangeArrowheads="1"/>
          </p:cNvSpPr>
          <p:nvPr/>
        </p:nvSpPr>
        <p:spPr bwMode="auto">
          <a:xfrm>
            <a:off x="3048000" y="11430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5126" name="Text Box 8">
            <a:extLst>
              <a:ext uri="{FF2B5EF4-FFF2-40B4-BE49-F238E27FC236}">
                <a16:creationId xmlns:a16="http://schemas.microsoft.com/office/drawing/2014/main" id="{11647D84-29CA-4889-AF4D-A84E05E7C60C}"/>
              </a:ext>
            </a:extLst>
          </p:cNvPr>
          <p:cNvSpPr txBox="1">
            <a:spLocks noChangeArrowheads="1"/>
          </p:cNvSpPr>
          <p:nvPr/>
        </p:nvSpPr>
        <p:spPr bwMode="auto">
          <a:xfrm>
            <a:off x="6019800" y="10668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5127" name="Text Box 32">
            <a:extLst>
              <a:ext uri="{FF2B5EF4-FFF2-40B4-BE49-F238E27FC236}">
                <a16:creationId xmlns:a16="http://schemas.microsoft.com/office/drawing/2014/main" id="{09269D2B-0E79-4BEE-A420-CC218DAB7640}"/>
              </a:ext>
            </a:extLst>
          </p:cNvPr>
          <p:cNvSpPr txBox="1">
            <a:spLocks noChangeArrowheads="1"/>
          </p:cNvSpPr>
          <p:nvPr/>
        </p:nvSpPr>
        <p:spPr bwMode="auto">
          <a:xfrm>
            <a:off x="228600" y="1600200"/>
            <a:ext cx="5181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t>Did the promisee provide an explicit or implicit promise or performance in return?</a:t>
            </a:r>
          </a:p>
        </p:txBody>
      </p:sp>
      <p:sp>
        <p:nvSpPr>
          <p:cNvPr id="5128" name="Line 33">
            <a:extLst>
              <a:ext uri="{FF2B5EF4-FFF2-40B4-BE49-F238E27FC236}">
                <a16:creationId xmlns:a16="http://schemas.microsoft.com/office/drawing/2014/main" id="{C2874273-2638-4D29-B91D-3629FFC00790}"/>
              </a:ext>
            </a:extLst>
          </p:cNvPr>
          <p:cNvSpPr>
            <a:spLocks noChangeShapeType="1"/>
          </p:cNvSpPr>
          <p:nvPr/>
        </p:nvSpPr>
        <p:spPr bwMode="auto">
          <a:xfrm>
            <a:off x="3810000" y="2362200"/>
            <a:ext cx="8382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29" name="Line 34">
            <a:extLst>
              <a:ext uri="{FF2B5EF4-FFF2-40B4-BE49-F238E27FC236}">
                <a16:creationId xmlns:a16="http://schemas.microsoft.com/office/drawing/2014/main" id="{7E7883D8-DAA6-4DCF-BFA3-1433FF0B4173}"/>
              </a:ext>
            </a:extLst>
          </p:cNvPr>
          <p:cNvSpPr>
            <a:spLocks noChangeShapeType="1"/>
          </p:cNvSpPr>
          <p:nvPr/>
        </p:nvSpPr>
        <p:spPr bwMode="auto">
          <a:xfrm flipH="1">
            <a:off x="1828800" y="2362200"/>
            <a:ext cx="6858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0" name="Text Box 35">
            <a:extLst>
              <a:ext uri="{FF2B5EF4-FFF2-40B4-BE49-F238E27FC236}">
                <a16:creationId xmlns:a16="http://schemas.microsoft.com/office/drawing/2014/main" id="{08249505-79A9-44D5-A6AB-785EA58A3484}"/>
              </a:ext>
            </a:extLst>
          </p:cNvPr>
          <p:cNvSpPr txBox="1">
            <a:spLocks noChangeArrowheads="1"/>
          </p:cNvSpPr>
          <p:nvPr/>
        </p:nvSpPr>
        <p:spPr bwMode="auto">
          <a:xfrm>
            <a:off x="1676400" y="22098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5131" name="Text Box 36">
            <a:extLst>
              <a:ext uri="{FF2B5EF4-FFF2-40B4-BE49-F238E27FC236}">
                <a16:creationId xmlns:a16="http://schemas.microsoft.com/office/drawing/2014/main" id="{05AF773E-2825-4335-9554-05B442EE2BBB}"/>
              </a:ext>
            </a:extLst>
          </p:cNvPr>
          <p:cNvSpPr txBox="1">
            <a:spLocks noChangeArrowheads="1"/>
          </p:cNvSpPr>
          <p:nvPr/>
        </p:nvSpPr>
        <p:spPr bwMode="auto">
          <a:xfrm>
            <a:off x="4267200" y="22860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5132" name="Text Box 43">
            <a:extLst>
              <a:ext uri="{FF2B5EF4-FFF2-40B4-BE49-F238E27FC236}">
                <a16:creationId xmlns:a16="http://schemas.microsoft.com/office/drawing/2014/main" id="{DCCB022D-BC73-476C-995A-6B8AEAB98616}"/>
              </a:ext>
            </a:extLst>
          </p:cNvPr>
          <p:cNvSpPr txBox="1">
            <a:spLocks noChangeArrowheads="1"/>
          </p:cNvSpPr>
          <p:nvPr/>
        </p:nvSpPr>
        <p:spPr bwMode="auto">
          <a:xfrm>
            <a:off x="2057400" y="5334000"/>
            <a:ext cx="4038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There is consideration</a:t>
            </a:r>
          </a:p>
        </p:txBody>
      </p:sp>
      <p:sp>
        <p:nvSpPr>
          <p:cNvPr id="5133" name="Line 55">
            <a:extLst>
              <a:ext uri="{FF2B5EF4-FFF2-40B4-BE49-F238E27FC236}">
                <a16:creationId xmlns:a16="http://schemas.microsoft.com/office/drawing/2014/main" id="{923D830A-2B52-46F8-A8FA-C59A15B01B48}"/>
              </a:ext>
            </a:extLst>
          </p:cNvPr>
          <p:cNvSpPr>
            <a:spLocks noChangeShapeType="1"/>
          </p:cNvSpPr>
          <p:nvPr/>
        </p:nvSpPr>
        <p:spPr bwMode="auto">
          <a:xfrm>
            <a:off x="228600" y="457200"/>
            <a:ext cx="8763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34" name="Text Box 56">
            <a:extLst>
              <a:ext uri="{FF2B5EF4-FFF2-40B4-BE49-F238E27FC236}">
                <a16:creationId xmlns:a16="http://schemas.microsoft.com/office/drawing/2014/main" id="{5AAD1F0F-0F70-4058-9066-A35CF1B6C3AA}"/>
              </a:ext>
            </a:extLst>
          </p:cNvPr>
          <p:cNvSpPr txBox="1">
            <a:spLocks noChangeArrowheads="1"/>
          </p:cNvSpPr>
          <p:nvPr/>
        </p:nvSpPr>
        <p:spPr bwMode="auto">
          <a:xfrm>
            <a:off x="3200400" y="0"/>
            <a:ext cx="2362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Bargain Theory</a:t>
            </a:r>
          </a:p>
        </p:txBody>
      </p:sp>
      <p:sp>
        <p:nvSpPr>
          <p:cNvPr id="5135" name="Text Box 60">
            <a:extLst>
              <a:ext uri="{FF2B5EF4-FFF2-40B4-BE49-F238E27FC236}">
                <a16:creationId xmlns:a16="http://schemas.microsoft.com/office/drawing/2014/main" id="{615EF00E-DBD9-4DD3-A933-839BBDDD058D}"/>
              </a:ext>
            </a:extLst>
          </p:cNvPr>
          <p:cNvSpPr txBox="1">
            <a:spLocks noChangeArrowheads="1"/>
          </p:cNvSpPr>
          <p:nvPr/>
        </p:nvSpPr>
        <p:spPr bwMode="auto">
          <a:xfrm>
            <a:off x="0" y="5334000"/>
            <a:ext cx="1752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Unenforceable</a:t>
            </a:r>
          </a:p>
        </p:txBody>
      </p:sp>
      <p:sp>
        <p:nvSpPr>
          <p:cNvPr id="5136" name="Text Box 61">
            <a:extLst>
              <a:ext uri="{FF2B5EF4-FFF2-40B4-BE49-F238E27FC236}">
                <a16:creationId xmlns:a16="http://schemas.microsoft.com/office/drawing/2014/main" id="{7F7493A8-655D-446C-8FF6-0DF945AD950F}"/>
              </a:ext>
            </a:extLst>
          </p:cNvPr>
          <p:cNvSpPr txBox="1">
            <a:spLocks noChangeArrowheads="1"/>
          </p:cNvSpPr>
          <p:nvPr/>
        </p:nvSpPr>
        <p:spPr bwMode="auto">
          <a:xfrm>
            <a:off x="762000" y="4267200"/>
            <a:ext cx="160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t>Too private?</a:t>
            </a:r>
          </a:p>
        </p:txBody>
      </p:sp>
      <p:sp>
        <p:nvSpPr>
          <p:cNvPr id="5137" name="Line 62">
            <a:extLst>
              <a:ext uri="{FF2B5EF4-FFF2-40B4-BE49-F238E27FC236}">
                <a16:creationId xmlns:a16="http://schemas.microsoft.com/office/drawing/2014/main" id="{333D7DBB-2223-4CC9-90DB-451670FD768B}"/>
              </a:ext>
            </a:extLst>
          </p:cNvPr>
          <p:cNvSpPr>
            <a:spLocks noChangeShapeType="1"/>
          </p:cNvSpPr>
          <p:nvPr/>
        </p:nvSpPr>
        <p:spPr bwMode="auto">
          <a:xfrm>
            <a:off x="1600200" y="4800600"/>
            <a:ext cx="8382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8" name="Line 63">
            <a:extLst>
              <a:ext uri="{FF2B5EF4-FFF2-40B4-BE49-F238E27FC236}">
                <a16:creationId xmlns:a16="http://schemas.microsoft.com/office/drawing/2014/main" id="{329D9100-9A92-4BBC-ABAA-C4CB7390F1C5}"/>
              </a:ext>
            </a:extLst>
          </p:cNvPr>
          <p:cNvSpPr>
            <a:spLocks noChangeShapeType="1"/>
          </p:cNvSpPr>
          <p:nvPr/>
        </p:nvSpPr>
        <p:spPr bwMode="auto">
          <a:xfrm flipH="1">
            <a:off x="762000" y="4800600"/>
            <a:ext cx="6858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9" name="Text Box 64">
            <a:extLst>
              <a:ext uri="{FF2B5EF4-FFF2-40B4-BE49-F238E27FC236}">
                <a16:creationId xmlns:a16="http://schemas.microsoft.com/office/drawing/2014/main" id="{514A0C1C-5474-4433-8C90-F11B5DD44C14}"/>
              </a:ext>
            </a:extLst>
          </p:cNvPr>
          <p:cNvSpPr txBox="1">
            <a:spLocks noChangeArrowheads="1"/>
          </p:cNvSpPr>
          <p:nvPr/>
        </p:nvSpPr>
        <p:spPr bwMode="auto">
          <a:xfrm>
            <a:off x="609600" y="46482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5140" name="Text Box 65">
            <a:extLst>
              <a:ext uri="{FF2B5EF4-FFF2-40B4-BE49-F238E27FC236}">
                <a16:creationId xmlns:a16="http://schemas.microsoft.com/office/drawing/2014/main" id="{5CBB7B24-3C38-42E4-8E15-2CCFD4BC1267}"/>
              </a:ext>
            </a:extLst>
          </p:cNvPr>
          <p:cNvSpPr txBox="1">
            <a:spLocks noChangeArrowheads="1"/>
          </p:cNvSpPr>
          <p:nvPr/>
        </p:nvSpPr>
        <p:spPr bwMode="auto">
          <a:xfrm>
            <a:off x="1905000" y="47244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5141" name="Text Box 66">
            <a:extLst>
              <a:ext uri="{FF2B5EF4-FFF2-40B4-BE49-F238E27FC236}">
                <a16:creationId xmlns:a16="http://schemas.microsoft.com/office/drawing/2014/main" id="{1ADE3541-B9D5-4282-AA5D-95CAFD5B026C}"/>
              </a:ext>
            </a:extLst>
          </p:cNvPr>
          <p:cNvSpPr txBox="1">
            <a:spLocks noChangeArrowheads="1"/>
          </p:cNvSpPr>
          <p:nvPr/>
        </p:nvSpPr>
        <p:spPr bwMode="auto">
          <a:xfrm>
            <a:off x="3124200" y="4343400"/>
            <a:ext cx="2286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consideration</a:t>
            </a:r>
          </a:p>
        </p:txBody>
      </p:sp>
      <p:sp>
        <p:nvSpPr>
          <p:cNvPr id="5142" name="Text Box 67">
            <a:extLst>
              <a:ext uri="{FF2B5EF4-FFF2-40B4-BE49-F238E27FC236}">
                <a16:creationId xmlns:a16="http://schemas.microsoft.com/office/drawing/2014/main" id="{1477C382-C0A2-4C12-AFC2-AD9CF38B5EF3}"/>
              </a:ext>
            </a:extLst>
          </p:cNvPr>
          <p:cNvSpPr txBox="1">
            <a:spLocks noChangeArrowheads="1"/>
          </p:cNvSpPr>
          <p:nvPr/>
        </p:nvSpPr>
        <p:spPr bwMode="auto">
          <a:xfrm>
            <a:off x="228600" y="2819400"/>
            <a:ext cx="38100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t>Either no pre-existing duty, or an exception to the pre-existing duty rule?</a:t>
            </a:r>
          </a:p>
        </p:txBody>
      </p:sp>
      <p:sp>
        <p:nvSpPr>
          <p:cNvPr id="5143" name="Line 68">
            <a:extLst>
              <a:ext uri="{FF2B5EF4-FFF2-40B4-BE49-F238E27FC236}">
                <a16:creationId xmlns:a16="http://schemas.microsoft.com/office/drawing/2014/main" id="{D3734D7F-CAA6-436A-9C08-F3A706BE8717}"/>
              </a:ext>
            </a:extLst>
          </p:cNvPr>
          <p:cNvSpPr>
            <a:spLocks noChangeShapeType="1"/>
          </p:cNvSpPr>
          <p:nvPr/>
        </p:nvSpPr>
        <p:spPr bwMode="auto">
          <a:xfrm>
            <a:off x="2438400" y="3733800"/>
            <a:ext cx="8382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44" name="Line 69">
            <a:extLst>
              <a:ext uri="{FF2B5EF4-FFF2-40B4-BE49-F238E27FC236}">
                <a16:creationId xmlns:a16="http://schemas.microsoft.com/office/drawing/2014/main" id="{D138DE46-429C-4BD8-A8C3-0D1C61AA9396}"/>
              </a:ext>
            </a:extLst>
          </p:cNvPr>
          <p:cNvSpPr>
            <a:spLocks noChangeShapeType="1"/>
          </p:cNvSpPr>
          <p:nvPr/>
        </p:nvSpPr>
        <p:spPr bwMode="auto">
          <a:xfrm flipH="1">
            <a:off x="1447800" y="3733800"/>
            <a:ext cx="6858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45" name="Text Box 70">
            <a:extLst>
              <a:ext uri="{FF2B5EF4-FFF2-40B4-BE49-F238E27FC236}">
                <a16:creationId xmlns:a16="http://schemas.microsoft.com/office/drawing/2014/main" id="{371F04B5-C1B4-4E1C-8BFB-26582D4F584E}"/>
              </a:ext>
            </a:extLst>
          </p:cNvPr>
          <p:cNvSpPr txBox="1">
            <a:spLocks noChangeArrowheads="1"/>
          </p:cNvSpPr>
          <p:nvPr/>
        </p:nvSpPr>
        <p:spPr bwMode="auto">
          <a:xfrm>
            <a:off x="1143000" y="36576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5146" name="Text Box 71">
            <a:extLst>
              <a:ext uri="{FF2B5EF4-FFF2-40B4-BE49-F238E27FC236}">
                <a16:creationId xmlns:a16="http://schemas.microsoft.com/office/drawing/2014/main" id="{60643A01-43F9-4F11-88FC-D2CEA3AAF986}"/>
              </a:ext>
            </a:extLst>
          </p:cNvPr>
          <p:cNvSpPr txBox="1">
            <a:spLocks noChangeArrowheads="1"/>
          </p:cNvSpPr>
          <p:nvPr/>
        </p:nvSpPr>
        <p:spPr bwMode="auto">
          <a:xfrm>
            <a:off x="2743200" y="36576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5147" name="Text Box 72">
            <a:extLst>
              <a:ext uri="{FF2B5EF4-FFF2-40B4-BE49-F238E27FC236}">
                <a16:creationId xmlns:a16="http://schemas.microsoft.com/office/drawing/2014/main" id="{6A4806A9-6500-4C0F-978B-B7D875345753}"/>
              </a:ext>
            </a:extLst>
          </p:cNvPr>
          <p:cNvSpPr txBox="1">
            <a:spLocks noChangeArrowheads="1"/>
          </p:cNvSpPr>
          <p:nvPr/>
        </p:nvSpPr>
        <p:spPr bwMode="auto">
          <a:xfrm>
            <a:off x="4038600" y="2971800"/>
            <a:ext cx="1752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consideration</a:t>
            </a:r>
          </a:p>
        </p:txBody>
      </p:sp>
      <p:sp>
        <p:nvSpPr>
          <p:cNvPr id="5148" name="Text Box 73">
            <a:extLst>
              <a:ext uri="{FF2B5EF4-FFF2-40B4-BE49-F238E27FC236}">
                <a16:creationId xmlns:a16="http://schemas.microsoft.com/office/drawing/2014/main" id="{FC4C892B-8EA4-4B98-84FA-052536EFEA33}"/>
              </a:ext>
            </a:extLst>
          </p:cNvPr>
          <p:cNvSpPr txBox="1">
            <a:spLocks noChangeArrowheads="1"/>
          </p:cNvSpPr>
          <p:nvPr/>
        </p:nvSpPr>
        <p:spPr bwMode="auto">
          <a:xfrm>
            <a:off x="5562600" y="1676400"/>
            <a:ext cx="2743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t>Promissory estoppel</a:t>
            </a:r>
            <a:r>
              <a:rPr lang="en-US" altLang="en-US" sz="1800"/>
              <a:t>?</a:t>
            </a:r>
          </a:p>
        </p:txBody>
      </p:sp>
      <p:sp>
        <p:nvSpPr>
          <p:cNvPr id="5149" name="Line 74">
            <a:extLst>
              <a:ext uri="{FF2B5EF4-FFF2-40B4-BE49-F238E27FC236}">
                <a16:creationId xmlns:a16="http://schemas.microsoft.com/office/drawing/2014/main" id="{E88C65F7-B6AB-41E0-A05D-0CBDDD5CF7C0}"/>
              </a:ext>
            </a:extLst>
          </p:cNvPr>
          <p:cNvSpPr>
            <a:spLocks noChangeShapeType="1"/>
          </p:cNvSpPr>
          <p:nvPr/>
        </p:nvSpPr>
        <p:spPr bwMode="auto">
          <a:xfrm>
            <a:off x="6934200" y="2133600"/>
            <a:ext cx="8382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50" name="Line 75">
            <a:extLst>
              <a:ext uri="{FF2B5EF4-FFF2-40B4-BE49-F238E27FC236}">
                <a16:creationId xmlns:a16="http://schemas.microsoft.com/office/drawing/2014/main" id="{E2EB5434-980D-47BE-92B0-8CEB2C048DFB}"/>
              </a:ext>
            </a:extLst>
          </p:cNvPr>
          <p:cNvSpPr>
            <a:spLocks noChangeShapeType="1"/>
          </p:cNvSpPr>
          <p:nvPr/>
        </p:nvSpPr>
        <p:spPr bwMode="auto">
          <a:xfrm flipH="1">
            <a:off x="5943600" y="2133600"/>
            <a:ext cx="6858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51" name="Text Box 76">
            <a:extLst>
              <a:ext uri="{FF2B5EF4-FFF2-40B4-BE49-F238E27FC236}">
                <a16:creationId xmlns:a16="http://schemas.microsoft.com/office/drawing/2014/main" id="{E6123AC4-5EBD-44E7-B682-DA1C98D801C4}"/>
              </a:ext>
            </a:extLst>
          </p:cNvPr>
          <p:cNvSpPr txBox="1">
            <a:spLocks noChangeArrowheads="1"/>
          </p:cNvSpPr>
          <p:nvPr/>
        </p:nvSpPr>
        <p:spPr bwMode="auto">
          <a:xfrm>
            <a:off x="5638800" y="21336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5152" name="Text Box 77">
            <a:extLst>
              <a:ext uri="{FF2B5EF4-FFF2-40B4-BE49-F238E27FC236}">
                <a16:creationId xmlns:a16="http://schemas.microsoft.com/office/drawing/2014/main" id="{26FF7712-87A5-4C2C-8E3A-097804B4FAD3}"/>
              </a:ext>
            </a:extLst>
          </p:cNvPr>
          <p:cNvSpPr txBox="1">
            <a:spLocks noChangeArrowheads="1"/>
          </p:cNvSpPr>
          <p:nvPr/>
        </p:nvSpPr>
        <p:spPr bwMode="auto">
          <a:xfrm>
            <a:off x="7239000" y="20574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5153" name="Text Box 78">
            <a:extLst>
              <a:ext uri="{FF2B5EF4-FFF2-40B4-BE49-F238E27FC236}">
                <a16:creationId xmlns:a16="http://schemas.microsoft.com/office/drawing/2014/main" id="{D06E3FF7-9CAC-4A9F-81D3-CF8A224639B0}"/>
              </a:ext>
            </a:extLst>
          </p:cNvPr>
          <p:cNvSpPr txBox="1">
            <a:spLocks noChangeArrowheads="1"/>
          </p:cNvSpPr>
          <p:nvPr/>
        </p:nvSpPr>
        <p:spPr bwMode="auto">
          <a:xfrm>
            <a:off x="5410200" y="2667000"/>
            <a:ext cx="152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Enforceable</a:t>
            </a:r>
          </a:p>
        </p:txBody>
      </p:sp>
      <p:sp>
        <p:nvSpPr>
          <p:cNvPr id="5154" name="Text Box 79">
            <a:extLst>
              <a:ext uri="{FF2B5EF4-FFF2-40B4-BE49-F238E27FC236}">
                <a16:creationId xmlns:a16="http://schemas.microsoft.com/office/drawing/2014/main" id="{80092521-B90D-4E20-AFDE-4149A7C51033}"/>
              </a:ext>
            </a:extLst>
          </p:cNvPr>
          <p:cNvSpPr txBox="1">
            <a:spLocks noChangeArrowheads="1"/>
          </p:cNvSpPr>
          <p:nvPr/>
        </p:nvSpPr>
        <p:spPr bwMode="auto">
          <a:xfrm>
            <a:off x="7162800" y="2667000"/>
            <a:ext cx="17526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t>Moral obligation or other exception?</a:t>
            </a:r>
          </a:p>
        </p:txBody>
      </p:sp>
      <p:sp>
        <p:nvSpPr>
          <p:cNvPr id="5155" name="Line 80">
            <a:extLst>
              <a:ext uri="{FF2B5EF4-FFF2-40B4-BE49-F238E27FC236}">
                <a16:creationId xmlns:a16="http://schemas.microsoft.com/office/drawing/2014/main" id="{6ACC3C6E-9167-4DA4-9A83-9A6BCBC5778A}"/>
              </a:ext>
            </a:extLst>
          </p:cNvPr>
          <p:cNvSpPr>
            <a:spLocks noChangeShapeType="1"/>
          </p:cNvSpPr>
          <p:nvPr/>
        </p:nvSpPr>
        <p:spPr bwMode="auto">
          <a:xfrm>
            <a:off x="7696200" y="3810000"/>
            <a:ext cx="8382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56" name="Line 81">
            <a:extLst>
              <a:ext uri="{FF2B5EF4-FFF2-40B4-BE49-F238E27FC236}">
                <a16:creationId xmlns:a16="http://schemas.microsoft.com/office/drawing/2014/main" id="{7D2BD96E-1308-4586-B14C-1C9FF209B461}"/>
              </a:ext>
            </a:extLst>
          </p:cNvPr>
          <p:cNvSpPr>
            <a:spLocks noChangeShapeType="1"/>
          </p:cNvSpPr>
          <p:nvPr/>
        </p:nvSpPr>
        <p:spPr bwMode="auto">
          <a:xfrm flipH="1">
            <a:off x="6934200" y="3810000"/>
            <a:ext cx="6858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57" name="Text Box 82">
            <a:extLst>
              <a:ext uri="{FF2B5EF4-FFF2-40B4-BE49-F238E27FC236}">
                <a16:creationId xmlns:a16="http://schemas.microsoft.com/office/drawing/2014/main" id="{B01C9194-C49E-4957-B0BC-A4B069DE30CB}"/>
              </a:ext>
            </a:extLst>
          </p:cNvPr>
          <p:cNvSpPr txBox="1">
            <a:spLocks noChangeArrowheads="1"/>
          </p:cNvSpPr>
          <p:nvPr/>
        </p:nvSpPr>
        <p:spPr bwMode="auto">
          <a:xfrm>
            <a:off x="6781800" y="37338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5158" name="Text Box 83">
            <a:extLst>
              <a:ext uri="{FF2B5EF4-FFF2-40B4-BE49-F238E27FC236}">
                <a16:creationId xmlns:a16="http://schemas.microsoft.com/office/drawing/2014/main" id="{7B4ADEC2-ABBC-4BA3-8053-AF7389EE5F73}"/>
              </a:ext>
            </a:extLst>
          </p:cNvPr>
          <p:cNvSpPr txBox="1">
            <a:spLocks noChangeArrowheads="1"/>
          </p:cNvSpPr>
          <p:nvPr/>
        </p:nvSpPr>
        <p:spPr bwMode="auto">
          <a:xfrm>
            <a:off x="8153400" y="37338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5159" name="Text Box 84">
            <a:extLst>
              <a:ext uri="{FF2B5EF4-FFF2-40B4-BE49-F238E27FC236}">
                <a16:creationId xmlns:a16="http://schemas.microsoft.com/office/drawing/2014/main" id="{AC55DD4B-3668-4D03-B80D-D2F2614F286F}"/>
              </a:ext>
            </a:extLst>
          </p:cNvPr>
          <p:cNvSpPr txBox="1">
            <a:spLocks noChangeArrowheads="1"/>
          </p:cNvSpPr>
          <p:nvPr/>
        </p:nvSpPr>
        <p:spPr bwMode="auto">
          <a:xfrm>
            <a:off x="5715000" y="4343400"/>
            <a:ext cx="152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Enforceable</a:t>
            </a:r>
          </a:p>
        </p:txBody>
      </p:sp>
      <p:sp>
        <p:nvSpPr>
          <p:cNvPr id="5160" name="Text Box 85">
            <a:extLst>
              <a:ext uri="{FF2B5EF4-FFF2-40B4-BE49-F238E27FC236}">
                <a16:creationId xmlns:a16="http://schemas.microsoft.com/office/drawing/2014/main" id="{5B1D243C-6940-4E82-BD66-6F01E3145D45}"/>
              </a:ext>
            </a:extLst>
          </p:cNvPr>
          <p:cNvSpPr txBox="1">
            <a:spLocks noChangeArrowheads="1"/>
          </p:cNvSpPr>
          <p:nvPr/>
        </p:nvSpPr>
        <p:spPr bwMode="auto">
          <a:xfrm>
            <a:off x="7467600" y="4343400"/>
            <a:ext cx="167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Unenforceable</a:t>
            </a:r>
          </a:p>
        </p:txBody>
      </p:sp>
    </p:spTree>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2287</TotalTime>
  <Words>357</Words>
  <Application>Microsoft Office PowerPoint</Application>
  <PresentationFormat>On-screen Show (4:3)</PresentationFormat>
  <Paragraphs>44</Paragraphs>
  <Slides>5</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Garamond</vt:lpstr>
      <vt:lpstr>Times New Roman</vt:lpstr>
      <vt:lpstr>Verdana</vt:lpstr>
      <vt:lpstr>Wingdings</vt:lpstr>
      <vt:lpstr>Edge</vt:lpstr>
      <vt:lpstr>Angel v. Murray</vt:lpstr>
      <vt:lpstr>Facts</vt:lpstr>
      <vt:lpstr>Facts</vt:lpstr>
      <vt:lpstr>Modern Law</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 richardwarner</cp:lastModifiedBy>
  <cp:revision>344</cp:revision>
  <dcterms:created xsi:type="dcterms:W3CDTF">2004-02-06T21:25:14Z</dcterms:created>
  <dcterms:modified xsi:type="dcterms:W3CDTF">2025-08-27T23:41:57Z</dcterms:modified>
</cp:coreProperties>
</file>